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24-Jul-22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plot-summary-major-issues-l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title-and-plot-l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characters-l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issues-1-nature-l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issues-1-nature1-l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issues-2-home-l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issues-3-the-past-l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issues-4-gender-relations-l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erve.com/1221072/surfacing-main-issues-5-patriarchal-society-l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84731" cy="584775"/>
          </a:xfrm>
          <a:prstGeom prst="rect">
            <a:avLst/>
          </a:prstGeom>
          <a:solidFill>
            <a:srgbClr val="FBFBF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84731" cy="5847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/>
          </a:p>
        </p:txBody>
      </p:sp>
      <p:sp>
        <p:nvSpPr>
          <p:cNvPr id="8" name="Rectangle 7"/>
          <p:cNvSpPr/>
          <p:nvPr/>
        </p:nvSpPr>
        <p:spPr>
          <a:xfrm>
            <a:off x="304800" y="1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hlinkClick r:id="rId2" tooltip="surfacing plot summary major issues"/>
            </a:endParaRPr>
          </a:p>
          <a:p>
            <a:r>
              <a:rPr lang="en-US" sz="2400" b="1" dirty="0" smtClean="0">
                <a:hlinkClick r:id="rId2" tooltip="surfacing plot summary major issues"/>
              </a:rPr>
              <a:t>Surfacing</a:t>
            </a:r>
            <a:r>
              <a:rPr lang="en-US" sz="2400" b="1" dirty="0">
                <a:hlinkClick r:id="rId2" tooltip="surfacing plot summary major issues"/>
              </a:rPr>
              <a:t>: Plot summary &amp; major issues</a:t>
            </a:r>
            <a:r>
              <a:rPr lang="en-US" sz="2400" dirty="0"/>
              <a:t> • Plot: The narrator, together with Anna, David and Joe, goes back to the village in the mountains in Northern Quebec and then to the island where she lived as a child—in order to look for her missing father. She also has to confront her past and the relations she’s involved in. • The setting: a border country between the English and the French, between </a:t>
            </a:r>
            <a:r>
              <a:rPr lang="en-US" sz="2400" dirty="0" err="1" smtClean="0"/>
              <a:t>wi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ld </a:t>
            </a:r>
            <a:r>
              <a:rPr lang="en-US" sz="2400" dirty="0"/>
              <a:t>nature and human civilization. • Time: early 1970’s, when young people are rebellious and aware of radical feminism, which, however, does not change all at once the structure of patriarchal society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0"/>
            <a:ext cx="8458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 smtClean="0">
              <a:hlinkClick r:id="rId2" tooltip="surfacing title and plot"/>
            </a:endParaRPr>
          </a:p>
          <a:p>
            <a:r>
              <a:rPr lang="en-US" sz="2800" b="1" dirty="0" smtClean="0">
                <a:hlinkClick r:id="rId2" tooltip="surfacing title and plot"/>
              </a:rPr>
              <a:t>Surfacing</a:t>
            </a:r>
            <a:r>
              <a:rPr lang="en-US" sz="2800" b="1" dirty="0">
                <a:hlinkClick r:id="rId2" tooltip="surfacing title and plot"/>
              </a:rPr>
              <a:t>: Title and Plot</a:t>
            </a:r>
            <a:r>
              <a:rPr lang="en-US" sz="2800" dirty="0"/>
              <a:t> • The title: The protagonist dives into her past and then surfaces. • Part I: arrival—fish and canoeing  swimming //remembers her past and her brother’s drowning experience (which she remembers as an ‘unborn baby’ end of chap 3) • ending --". . . finally being in the air is more painful than being in the water and I bend and push myself reluctantly into the lake." • Part II: (remembered after the six days of events, conflicts and diving) –ends with the finding of her father’s corpse • Part III: leaves the other friends and stays behind.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0"/>
            <a:ext cx="8534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 smtClean="0">
              <a:hlinkClick r:id="rId2" tooltip="surfacing main characters"/>
            </a:endParaRPr>
          </a:p>
          <a:p>
            <a:r>
              <a:rPr lang="en-US" sz="3200" b="1" dirty="0" smtClean="0">
                <a:hlinkClick r:id="rId2" tooltip="surfacing main characters"/>
              </a:rPr>
              <a:t>Surfacing</a:t>
            </a:r>
            <a:r>
              <a:rPr lang="en-US" sz="3200" b="1" dirty="0">
                <a:hlinkClick r:id="rId2" tooltip="surfacing main characters"/>
              </a:rPr>
              <a:t>: main characters</a:t>
            </a:r>
            <a:r>
              <a:rPr lang="en-US" sz="3200" dirty="0"/>
              <a:t> • David and Joe, teachers of a community college – David teaches communication and Joe, arts; • Work on Random Samples together; • Anna and David, a couple • The narrator, an illustrator • Minor characters: Paul and his wife (French), Evans and Claude—connections to civilization • The “Americans”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0"/>
            <a:ext cx="8534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 smtClean="0">
              <a:hlinkClick r:id="rId2" tooltip="surfacing main issues 1 nature"/>
            </a:endParaRPr>
          </a:p>
          <a:p>
            <a:r>
              <a:rPr lang="en-US" sz="3600" b="1" dirty="0" smtClean="0">
                <a:hlinkClick r:id="rId2" tooltip="surfacing main issues 1 nature"/>
              </a:rPr>
              <a:t>Surfacing</a:t>
            </a:r>
            <a:r>
              <a:rPr lang="en-US" sz="3600" b="1" dirty="0">
                <a:hlinkClick r:id="rId2" tooltip="surfacing main issues 1 nature"/>
              </a:rPr>
              <a:t>: Main Issues (1) Nature </a:t>
            </a:r>
            <a:r>
              <a:rPr lang="en-US" sz="3600" dirty="0"/>
              <a:t>• Existence in nature –‘founded on dead bodies’; empty and expansive –’everything echoes here.” • No electricity at night, the use of outhouse, etc. • p. 41 “refrigerator” • the narrator’s views -- chap 6 (p. 48); chap 9 (p. 76)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u="sng" dirty="0">
                <a:hlinkClick r:id="rId2" tooltip="surfacing main issues 1 nature1"/>
              </a:rPr>
              <a:t>Surfacing: Main Issues (1) Nature </a:t>
            </a:r>
            <a:r>
              <a:rPr lang="en-US" sz="4400" dirty="0"/>
              <a:t>2. Human invasion –fishing, hunting, the use of moose as commodities, jokes on beaver, • Chap 1 -- "I can't believe I'm on this road again, twisting along past the lake </a:t>
            </a:r>
            <a:r>
              <a:rPr lang="en-US" sz="4400" dirty="0" err="1"/>
              <a:t>wherethe</a:t>
            </a:r>
            <a:r>
              <a:rPr lang="en-US" sz="4400" dirty="0"/>
              <a:t> white birches are dying, the disease is spreading up from the south, and I notice they now have sea-planes for hire"(p. 3).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838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u="sng" dirty="0" smtClean="0">
              <a:hlinkClick r:id="rId2" tooltip="surfacing main issues 2 home"/>
            </a:endParaRPr>
          </a:p>
          <a:p>
            <a:endParaRPr lang="en-US" sz="2800" b="1" u="sng" dirty="0" smtClean="0">
              <a:hlinkClick r:id="rId2" tooltip="surfacing main issues 2 home"/>
            </a:endParaRPr>
          </a:p>
          <a:p>
            <a:r>
              <a:rPr lang="en-US" sz="2800" b="1" u="sng" dirty="0" smtClean="0">
                <a:hlinkClick r:id="rId2" tooltip="surfacing main issues 2 home"/>
              </a:rPr>
              <a:t>Surfacing</a:t>
            </a:r>
            <a:r>
              <a:rPr lang="en-US" sz="2800" b="1" u="sng" dirty="0">
                <a:hlinkClick r:id="rId2" tooltip="surfacing main issues 2 home"/>
              </a:rPr>
              <a:t>: Main Issues (2) “Home”</a:t>
            </a:r>
            <a:r>
              <a:rPr lang="en-US" sz="2800" dirty="0"/>
              <a:t> sense of alienation: • arriving at her hometown, which she calls: "my home ground, foreign territory" (7); • resisting telling the story: the narrator refers to her parents, herself, and her brother "as if they were somebody else's family"; also she has to "keep [her]self from telling that story" (10). • Alienated from her parents since her ‘marriage,’ not hearing a word from her father after her mother’s death.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hlinkClick r:id="rId2" tooltip="surfacing main issues 3 the past"/>
              </a:rPr>
              <a:t>Surfacing: Main Issues (3) “the past”</a:t>
            </a:r>
            <a:r>
              <a:rPr lang="en-US" sz="5400" dirty="0"/>
              <a:t> How does she look at her past? Her remembering the past happens simultaneously with her return home: 1.chap 3 – p. 25 the parents; 2. Chap 4 – p. 30 the husband 3. Chap 5 – pp. 43-44; 4. Chap 8 -- p. 70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hlinkClick r:id="rId2" tooltip="surfacing main issues 4 gender relations"/>
              </a:rPr>
              <a:t>Surfacing: Main Issues (4) gender relations </a:t>
            </a:r>
            <a:r>
              <a:rPr lang="en-US" sz="6000" dirty="0"/>
              <a:t>How is Anna related to David? (chap 5 pp.41; 44; chap 8 p. 67) How is the narrator related to Joe? Chap 5 pp. 38-39; chap 6 pp. 54;</a:t>
            </a:r>
          </a:p>
        </p:txBody>
      </p:sp>
    </p:spTree>
  </p:cSld>
  <p:clrMapOvr>
    <a:masterClrMapping/>
  </p:clrMapOvr>
  <p:transition advTm="6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0"/>
            <a:ext cx="838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000" b="1" u="sng" dirty="0" smtClean="0">
              <a:hlinkClick r:id="rId2" tooltip="surfacing main issues 5 patriarchal society"/>
            </a:endParaRPr>
          </a:p>
          <a:p>
            <a:r>
              <a:rPr lang="en-US" sz="4000" b="1" u="sng" dirty="0" smtClean="0">
                <a:hlinkClick r:id="rId2" tooltip="surfacing main issues 5 patriarchal society"/>
              </a:rPr>
              <a:t>Surfacing</a:t>
            </a:r>
            <a:r>
              <a:rPr lang="en-US" sz="4000" b="1" u="sng" dirty="0">
                <a:hlinkClick r:id="rId2" tooltip="surfacing main issues 5 patriarchal society"/>
              </a:rPr>
              <a:t>: Main Issues (5) patriarchal society:</a:t>
            </a:r>
            <a:r>
              <a:rPr lang="en-US" sz="4000" dirty="0"/>
              <a:t> • childhood constraints and freedom – • Freedom from the fears of the war; • Chap 6 – Sunday School • Chap 8 – What do you think about the game on p. 69? B. The narrator’s job: Chap 6 --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aini computers\Documents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</TotalTime>
  <Words>72</Words>
  <Application>Microsoft Office PowerPoint</Application>
  <PresentationFormat>On-screen Show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Pradeep</dc:creator>
  <cp:lastModifiedBy>saini computers</cp:lastModifiedBy>
  <cp:revision>4</cp:revision>
  <dcterms:created xsi:type="dcterms:W3CDTF">2006-08-16T00:00:00Z</dcterms:created>
  <dcterms:modified xsi:type="dcterms:W3CDTF">2022-07-24T11:43:21Z</dcterms:modified>
</cp:coreProperties>
</file>